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73" r:id="rId4"/>
    <p:sldId id="261" r:id="rId5"/>
    <p:sldId id="259" r:id="rId6"/>
    <p:sldId id="266" r:id="rId7"/>
    <p:sldId id="264" r:id="rId8"/>
    <p:sldId id="269" r:id="rId9"/>
    <p:sldId id="267" r:id="rId10"/>
    <p:sldId id="260" r:id="rId11"/>
    <p:sldId id="271" r:id="rId12"/>
    <p:sldId id="262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81"/>
  </p:normalViewPr>
  <p:slideViewPr>
    <p:cSldViewPr snapToGrid="0" snapToObjects="1">
      <p:cViewPr varScale="1">
        <p:scale>
          <a:sx n="78" d="100"/>
          <a:sy n="78" d="100"/>
        </p:scale>
        <p:origin x="192" y="4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9/13/18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vvybikes.com/system-data" TargetMode="External"/><Relationship Id="rId2" Type="http://schemas.openxmlformats.org/officeDocument/2006/relationships/hyperlink" Target="https://data.cityofchicago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ata.nodc.noaa.gov/cgi-bin/iso?id=gov.noaa.ncdc:C00516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7707F-FB9D-2144-AECF-6C8478F06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Effects of Temperature in Chicago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9DA9A0-74EA-2D4F-920E-4EB765B21E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</a:t>
            </a:r>
            <a:r>
              <a:rPr lang="en-US" dirty="0" err="1"/>
              <a:t>Chamil</a:t>
            </a:r>
            <a:r>
              <a:rPr lang="en-US" dirty="0"/>
              <a:t> De </a:t>
            </a:r>
            <a:r>
              <a:rPr lang="en-US" dirty="0" err="1"/>
              <a:t>Zoysa</a:t>
            </a:r>
            <a:r>
              <a:rPr lang="en-US" dirty="0"/>
              <a:t>, Mark Green, Ed Wise and Stephanie Armenta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969E8F-FE75-9B49-B837-5F991F56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815" y="775009"/>
            <a:ext cx="2914185" cy="53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7381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F698-F981-5D4D-83E6-6A581CC8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Data vs Temperature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134" y="1123837"/>
            <a:ext cx="8136015" cy="435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2F698-F981-5D4D-83E6-6A581CC8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Data vs Temperature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871" y="904357"/>
            <a:ext cx="8238433" cy="486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701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80EBD-2558-4546-A24D-BE60A1FD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0EAA7-91E4-DB4A-ABC4-CCA8B29A1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Implications of our findings:</a:t>
            </a:r>
          </a:p>
          <a:p>
            <a:pPr lvl="1"/>
            <a:r>
              <a:rPr lang="en-US" dirty="0"/>
              <a:t>No clear correlation between temperature and taxi rides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As temperature increased, number of Divvy daily ride count increased; people prefer to ride </a:t>
            </a:r>
            <a:r>
              <a:rPr lang="en-US" dirty="0" err="1"/>
              <a:t>Divvys</a:t>
            </a:r>
            <a:r>
              <a:rPr lang="en-US" dirty="0"/>
              <a:t> when it’s warmer outside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 temperature increased in Chicago, number of crimes increased; more people are outside; criminals are active/ more willing to break the law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B16B42-FC79-A742-A892-09700AF97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015" y="1371600"/>
            <a:ext cx="4142472" cy="257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866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B47A9-C3AD-CF4A-9C24-136251C56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F1859-4568-0B4B-A63F-EC2E095D5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Warmer weather in Chicago has the potential to encourage an active lifestyle. Unfortunately, it also promotes criminal activity.</a:t>
            </a:r>
          </a:p>
          <a:p>
            <a:r>
              <a:rPr lang="en-US" dirty="0"/>
              <a:t>We live in a beautiful city and should take advantage of warm weather but at the same time being extra cautious when we are outside.</a:t>
            </a:r>
          </a:p>
          <a:p>
            <a:r>
              <a:rPr lang="en-US" dirty="0"/>
              <a:t>It is important to remember what transportation resources our city provides throughout our various seasons and to avoid being a victim of unnecessary crime.</a:t>
            </a:r>
          </a:p>
        </p:txBody>
      </p:sp>
    </p:spTree>
    <p:extLst>
      <p:ext uri="{BB962C8B-B14F-4D97-AF65-F5344CB8AC3E}">
        <p14:creationId xmlns:p14="http://schemas.microsoft.com/office/powerpoint/2010/main" val="2960092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02AF-4D57-4C4C-A7AB-9FBCA02D8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B9CDF-B759-784E-B9EC-4098CB413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Core Message: </a:t>
            </a:r>
          </a:p>
          <a:p>
            <a:r>
              <a:rPr lang="en-US" sz="1800" dirty="0"/>
              <a:t>Having a deeper understanding of the city we live/ go to school in</a:t>
            </a:r>
          </a:p>
          <a:p>
            <a:pPr marL="0" indent="0">
              <a:buNone/>
            </a:pPr>
            <a:r>
              <a:rPr lang="en-US" b="1" dirty="0"/>
              <a:t>Summary: </a:t>
            </a:r>
          </a:p>
          <a:p>
            <a:r>
              <a:rPr lang="en-US" sz="1800" dirty="0"/>
              <a:t>How outside temperature affects Transportation and Public Safety in Chicago</a:t>
            </a:r>
          </a:p>
          <a:p>
            <a:pPr marL="0" indent="0">
              <a:buNone/>
            </a:pPr>
            <a:r>
              <a:rPr lang="en-US" b="1" dirty="0"/>
              <a:t>Motivation:</a:t>
            </a:r>
          </a:p>
          <a:p>
            <a:pPr lvl="1"/>
            <a:r>
              <a:rPr lang="en-US" dirty="0"/>
              <a:t>Making travel decisions work in our favor depending on outside temperature</a:t>
            </a:r>
          </a:p>
          <a:p>
            <a:pPr lvl="1"/>
            <a:r>
              <a:rPr lang="en-US" dirty="0"/>
              <a:t>Trying to uncover patterns behind Chicago’s violent reputation; being more self-aware to protect ourselves</a:t>
            </a:r>
          </a:p>
          <a:p>
            <a:pPr marL="0" indent="0">
              <a:buNone/>
            </a:pPr>
            <a:r>
              <a:rPr lang="en-US" b="1" dirty="0"/>
              <a:t>Sources:</a:t>
            </a:r>
          </a:p>
          <a:p>
            <a:pPr lvl="1"/>
            <a:r>
              <a:rPr lang="en-US" dirty="0">
                <a:hlinkClick r:id="rId2"/>
              </a:rPr>
              <a:t>Chicago Data Portal </a:t>
            </a:r>
            <a:endParaRPr lang="en-US" dirty="0"/>
          </a:p>
          <a:p>
            <a:pPr lvl="2"/>
            <a:r>
              <a:rPr lang="en-US" sz="1800" b="1" dirty="0"/>
              <a:t>Taxi trips: </a:t>
            </a:r>
            <a:r>
              <a:rPr lang="en-US" sz="1800" dirty="0"/>
              <a:t>reported trips to the City of Chicago in its role as a regulatory agency for 2016-2017</a:t>
            </a:r>
          </a:p>
          <a:p>
            <a:pPr lvl="2"/>
            <a:r>
              <a:rPr lang="en-US" sz="1800" b="1" dirty="0"/>
              <a:t>Crimes: </a:t>
            </a:r>
            <a:r>
              <a:rPr lang="en-US" sz="1800" dirty="0"/>
              <a:t>reported incidents of crime that occurred in the City of Chicago in 2011-2016; filtered to robberies and </a:t>
            </a:r>
            <a:r>
              <a:rPr lang="en-US" sz="1800"/>
              <a:t>assaults only</a:t>
            </a:r>
            <a:endParaRPr lang="en-US" sz="1800" dirty="0"/>
          </a:p>
          <a:p>
            <a:pPr lvl="1"/>
            <a:r>
              <a:rPr lang="en-US" dirty="0">
                <a:hlinkClick r:id="rId3"/>
              </a:rPr>
              <a:t>Divvy Data</a:t>
            </a:r>
            <a:endParaRPr lang="en-US" dirty="0"/>
          </a:p>
          <a:p>
            <a:pPr lvl="2"/>
            <a:r>
              <a:rPr lang="en-US" sz="1800" b="1" dirty="0"/>
              <a:t>Daily Ride Count: </a:t>
            </a:r>
            <a:r>
              <a:rPr lang="en-US" sz="1800" dirty="0"/>
              <a:t>reported ride counts in entire city of Chicago for 2016-2017</a:t>
            </a:r>
          </a:p>
          <a:p>
            <a:pPr lvl="1"/>
            <a:r>
              <a:rPr lang="en-US" dirty="0">
                <a:hlinkClick r:id="rId4"/>
              </a:rPr>
              <a:t>NOAA Global Surface Summary of the Day Weather Data</a:t>
            </a:r>
            <a:endParaRPr lang="en-US" dirty="0"/>
          </a:p>
          <a:p>
            <a:pPr lvl="2"/>
            <a:r>
              <a:rPr lang="en-US" sz="1800" b="1" dirty="0"/>
              <a:t>Temperature: </a:t>
            </a:r>
            <a:r>
              <a:rPr lang="en-US" sz="1800" dirty="0"/>
              <a:t>using online data files from 2011-2017</a:t>
            </a:r>
          </a:p>
          <a:p>
            <a:pPr lvl="2"/>
            <a:endParaRPr lang="en-US" sz="1800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997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0EE69-4638-4C86-BC98-2866617D9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&amp; Cleanup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804593-8F3F-49D7-984A-D263FF984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8738" y="863600"/>
            <a:ext cx="7315200" cy="5121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Technologies:</a:t>
            </a:r>
          </a:p>
          <a:p>
            <a:pPr lvl="1"/>
            <a:r>
              <a:rPr lang="en-US" sz="1800" dirty="0"/>
              <a:t>Google </a:t>
            </a:r>
            <a:r>
              <a:rPr lang="en-US" sz="1800" dirty="0" err="1"/>
              <a:t>Clould</a:t>
            </a:r>
            <a:r>
              <a:rPr lang="en-US" sz="1800" dirty="0"/>
              <a:t> API – </a:t>
            </a:r>
            <a:r>
              <a:rPr lang="en-US" dirty="0"/>
              <a:t>to query </a:t>
            </a:r>
            <a:r>
              <a:rPr lang="en-US" dirty="0" err="1"/>
              <a:t>BigQuery</a:t>
            </a:r>
            <a:r>
              <a:rPr lang="en-US" dirty="0"/>
              <a:t> data sets</a:t>
            </a:r>
            <a:endParaRPr lang="en-US" sz="1800" dirty="0"/>
          </a:p>
          <a:p>
            <a:pPr lvl="1"/>
            <a:r>
              <a:rPr lang="en-US" dirty="0"/>
              <a:t>MySQL – to organize divvy data files (35 million records)</a:t>
            </a:r>
            <a:endParaRPr lang="en-US" sz="1800" dirty="0"/>
          </a:p>
          <a:p>
            <a:pPr lvl="1"/>
            <a:r>
              <a:rPr lang="en-US" dirty="0" err="1"/>
              <a:t>Jupyter</a:t>
            </a:r>
            <a:r>
              <a:rPr lang="en-US" dirty="0"/>
              <a:t> Notebooks </a:t>
            </a:r>
          </a:p>
          <a:p>
            <a:pPr marL="502920" lvl="1" indent="0">
              <a:buNone/>
            </a:pPr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15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9655-957B-1A44-9172-68416B459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Taxi Trips vs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42AC4-C6C0-A54D-AC83-9C13111C14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Questions &amp; Motivation:</a:t>
            </a:r>
          </a:p>
          <a:p>
            <a:r>
              <a:rPr lang="en-US" sz="1700" dirty="0"/>
              <a:t>Is there any relationship between outside temperature and daily taxi trip?</a:t>
            </a:r>
          </a:p>
          <a:p>
            <a:pPr lvl="1"/>
            <a:r>
              <a:rPr lang="en-US" sz="1700" dirty="0"/>
              <a:t>Avoiding taxis during peak seasons; saving time by avoiding heavy traffic</a:t>
            </a:r>
          </a:p>
          <a:p>
            <a:pPr lvl="1"/>
            <a:r>
              <a:rPr lang="en-US" sz="1700" dirty="0"/>
              <a:t>Notably more taxi rides in Fall season vs. Spring season</a:t>
            </a:r>
          </a:p>
          <a:p>
            <a:r>
              <a:rPr lang="en-US" sz="1700" dirty="0"/>
              <a:t>If there is a correlation, will this also be the same for other forms of transportation?</a:t>
            </a:r>
          </a:p>
          <a:p>
            <a:pPr lvl="1"/>
            <a:r>
              <a:rPr lang="en-US" sz="1700" dirty="0"/>
              <a:t>Comparing different taxi and Divvy Bike datasets vs static variable, temperature, to figure out fastest route; we’re all about efficiency: time is money!</a:t>
            </a:r>
          </a:p>
        </p:txBody>
      </p:sp>
    </p:spTree>
    <p:extLst>
      <p:ext uri="{BB962C8B-B14F-4D97-AF65-F5344CB8AC3E}">
        <p14:creationId xmlns:p14="http://schemas.microsoft.com/office/powerpoint/2010/main" val="12651388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7454C-65E1-C643-800A-AAE15CA39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Taxi Trips vs Average Temperature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368" y="146495"/>
            <a:ext cx="7765002" cy="289469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7471C0F-C8F1-8846-A74C-217095C25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47518" y="3041193"/>
            <a:ext cx="7315200" cy="358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4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34D26-AC42-794A-A58C-3F96B7F4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Daily Ride Divvy Counts vs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693B-3C97-CA4F-BB4E-22BAE4323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Questions &amp; Motivation:</a:t>
            </a:r>
          </a:p>
          <a:p>
            <a:r>
              <a:rPr lang="en-US" sz="1800" dirty="0"/>
              <a:t>What is the average temperature people in Chicago start to ride more Divvy Bikes? </a:t>
            </a:r>
          </a:p>
          <a:p>
            <a:pPr lvl="1"/>
            <a:r>
              <a:rPr lang="en-US" dirty="0"/>
              <a:t>Useful if planning a ride Divvy based on outside temperature</a:t>
            </a:r>
          </a:p>
          <a:p>
            <a:pPr lvl="1"/>
            <a:r>
              <a:rPr lang="en-US" dirty="0"/>
              <a:t>Divvy use spikes when 60+ degrees out; Peak temp is 75</a:t>
            </a:r>
          </a:p>
          <a:p>
            <a:pPr lvl="1"/>
            <a:r>
              <a:rPr lang="en-US" dirty="0"/>
              <a:t>Popularity has vastly increased from 2016 to 2017</a:t>
            </a:r>
          </a:p>
          <a:p>
            <a:pPr lvl="1"/>
            <a:endParaRPr lang="en-US" dirty="0"/>
          </a:p>
          <a:p>
            <a:r>
              <a:rPr lang="en-US" sz="1800" dirty="0"/>
              <a:t>Do people still ride Bikes in freezing temperatures?</a:t>
            </a:r>
          </a:p>
          <a:p>
            <a:pPr lvl="1"/>
            <a:r>
              <a:rPr lang="en-US" dirty="0"/>
              <a:t>Just curious to know! Chicago winters won’t slow down everyone</a:t>
            </a:r>
          </a:p>
          <a:p>
            <a:pPr lvl="1"/>
            <a:r>
              <a:rPr lang="en-US" dirty="0"/>
              <a:t>Yes, but less than 5000 total riders until temperature climbs over 20 degrees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675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9B86-9381-B042-9969-DE842550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209502" cy="4601183"/>
          </a:xfrm>
        </p:spPr>
        <p:txBody>
          <a:bodyPr/>
          <a:lstStyle/>
          <a:p>
            <a:r>
              <a:rPr lang="en-US" dirty="0"/>
              <a:t>Divvy Rides vs Temperature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422" y="787913"/>
            <a:ext cx="7753684" cy="509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09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59B86-9381-B042-9969-DE842550D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209502" cy="4601183"/>
          </a:xfrm>
        </p:spPr>
        <p:txBody>
          <a:bodyPr/>
          <a:lstStyle/>
          <a:p>
            <a:r>
              <a:rPr lang="en-US" dirty="0"/>
              <a:t>Divvy Rides </a:t>
            </a:r>
            <a:r>
              <a:rPr lang="en-US" dirty="0" err="1"/>
              <a:t>vs</a:t>
            </a:r>
            <a:r>
              <a:rPr lang="en-US" dirty="0"/>
              <a:t> Temperature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2421" y="823611"/>
            <a:ext cx="8153861" cy="51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98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78582-51A0-2E42-A0A6-12FDD37B1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Crime Data vs Temperature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CA72F-315C-6F49-8865-907A3AFD0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Questions &amp; Motivation:</a:t>
            </a:r>
          </a:p>
          <a:p>
            <a:r>
              <a:rPr lang="en-US" sz="1800" dirty="0"/>
              <a:t>What is the average temperature that most crime occurs in Chicago?</a:t>
            </a:r>
          </a:p>
          <a:p>
            <a:pPr lvl="1"/>
            <a:r>
              <a:rPr lang="en-US" dirty="0"/>
              <a:t>Being more self-aware in public places depending on temperature outside</a:t>
            </a:r>
          </a:p>
          <a:p>
            <a:pPr lvl="1"/>
            <a:r>
              <a:rPr lang="en-US" dirty="0"/>
              <a:t>75 degrees is the peak for crime rate</a:t>
            </a:r>
          </a:p>
          <a:p>
            <a:r>
              <a:rPr lang="en-US" sz="1800" dirty="0"/>
              <a:t>Are there any crime spikes during colder temperatures? If so, what temperature?</a:t>
            </a:r>
          </a:p>
          <a:p>
            <a:pPr lvl="1"/>
            <a:r>
              <a:rPr lang="en-US" dirty="0"/>
              <a:t>Trying to confirm if crime is limited to only warmer weather</a:t>
            </a:r>
          </a:p>
          <a:p>
            <a:pPr lvl="1"/>
            <a:r>
              <a:rPr lang="en-US" dirty="0"/>
              <a:t>15 </a:t>
            </a:r>
            <a:r>
              <a:rPr lang="mr-IN" dirty="0"/>
              <a:t>–</a:t>
            </a:r>
            <a:r>
              <a:rPr lang="en-US" dirty="0"/>
              <a:t> 25 degrees sees crime jump incidents jump to 250+ unexpectedly</a:t>
            </a:r>
          </a:p>
          <a:p>
            <a:endParaRPr lang="en-US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99998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{B15A1D60-9FEA-D24C-920E-1E3162ED19D1}tf16401378</Template>
  <TotalTime>301</TotalTime>
  <Words>599</Words>
  <Application>Microsoft Macintosh PowerPoint</Application>
  <PresentationFormat>Widescreen</PresentationFormat>
  <Paragraphs>77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Corbel</vt:lpstr>
      <vt:lpstr>Mangal</vt:lpstr>
      <vt:lpstr>Wingdings 2</vt:lpstr>
      <vt:lpstr>Frame</vt:lpstr>
      <vt:lpstr>Effects of Temperature in Chicago</vt:lpstr>
      <vt:lpstr>Summary &amp; Motivation</vt:lpstr>
      <vt:lpstr>Data Exploration &amp; Cleanup</vt:lpstr>
      <vt:lpstr>Taxi Trips vs Temperature</vt:lpstr>
      <vt:lpstr>Taxi Trips vs Average Temperature</vt:lpstr>
      <vt:lpstr>Daily Ride Divvy Counts vs Temperature</vt:lpstr>
      <vt:lpstr>Divvy Rides vs Temperature</vt:lpstr>
      <vt:lpstr>Divvy Rides vs Temperature</vt:lpstr>
      <vt:lpstr>Crime Data vs Temperature</vt:lpstr>
      <vt:lpstr>Crime Data vs Temperature</vt:lpstr>
      <vt:lpstr>Crime Data vs Temperature</vt:lpstr>
      <vt:lpstr>Data Analysis</vt:lpstr>
      <vt:lpstr>Takeaways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Armenta</dc:creator>
  <cp:lastModifiedBy>Stephanie Armenta</cp:lastModifiedBy>
  <cp:revision>36</cp:revision>
  <dcterms:created xsi:type="dcterms:W3CDTF">2018-09-13T02:52:21Z</dcterms:created>
  <dcterms:modified xsi:type="dcterms:W3CDTF">2018-09-14T01:16:59Z</dcterms:modified>
</cp:coreProperties>
</file>